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58"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1" d="100"/>
          <a:sy n="101" d="100"/>
        </p:scale>
        <p:origin x="216"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slides.com/crossingborderseducation/becoming-ourselv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114300" y="2110525"/>
            <a:ext cx="9429750" cy="1810162"/>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Needs &amp; beliefs about Self and others</a:t>
            </a:r>
          </a:p>
        </p:txBody>
      </p:sp>
      <p:sp>
        <p:nvSpPr>
          <p:cNvPr id="3" name="TextBox 2"/>
          <p:cNvSpPr txBox="1"/>
          <p:nvPr/>
        </p:nvSpPr>
        <p:spPr>
          <a:xfrm>
            <a:off x="186181" y="4131403"/>
            <a:ext cx="6932815" cy="1631216"/>
          </a:xfrm>
          <a:prstGeom prst="rect">
            <a:avLst/>
          </a:prstGeom>
          <a:noFill/>
        </p:spPr>
        <p:txBody>
          <a:bodyPr wrap="square" rtlCol="0">
            <a:spAutoFit/>
          </a:bodyPr>
          <a:lstStyle/>
          <a:p>
            <a:r>
              <a:rPr lang="en-US" sz="4000" dirty="0">
                <a:solidFill>
                  <a:schemeClr val="bg1"/>
                </a:solidFill>
                <a:latin typeface="Acumin Pro" panose="020B0504020202020204" pitchFamily="34" charset="77"/>
              </a:rPr>
              <a:t>Applying EI Self Theory</a:t>
            </a:r>
          </a:p>
          <a:p>
            <a:endParaRPr lang="en-US" sz="1200" dirty="0">
              <a:solidFill>
                <a:schemeClr val="bg1"/>
              </a:solidFill>
              <a:latin typeface="Acumin Pro" panose="020B0504020202020204" pitchFamily="34" charset="77"/>
            </a:endParaRPr>
          </a:p>
          <a:p>
            <a:r>
              <a:rPr lang="en-US" dirty="0">
                <a:solidFill>
                  <a:schemeClr val="bg1"/>
                </a:solidFill>
                <a:latin typeface="Acumin Pro" panose="020B0504020202020204" pitchFamily="34" charset="77"/>
              </a:rPr>
              <a:t>Adapted by Dr. Jennifer Wiley and Dr. Kris Acheson-Clair from Shealy (2015) and Brown &amp; </a:t>
            </a:r>
            <a:r>
              <a:rPr lang="en-US" dirty="0" err="1">
                <a:solidFill>
                  <a:schemeClr val="bg1"/>
                </a:solidFill>
                <a:latin typeface="Acumin Pro" panose="020B0504020202020204" pitchFamily="34" charset="77"/>
              </a:rPr>
              <a:t>Kysilka</a:t>
            </a:r>
            <a:r>
              <a:rPr lang="en-US" dirty="0">
                <a:solidFill>
                  <a:schemeClr val="bg1"/>
                </a:solidFill>
                <a:latin typeface="Acumin Pro" panose="020B0504020202020204" pitchFamily="34" charset="77"/>
              </a:rPr>
              <a:t> (2009).</a:t>
            </a:r>
          </a:p>
          <a:p>
            <a:endParaRPr lang="en-US" sz="1200" dirty="0">
              <a:solidFill>
                <a:schemeClr val="bg1"/>
              </a:solidFill>
            </a:endParaRPr>
          </a:p>
        </p:txBody>
      </p:sp>
      <p:pic>
        <p:nvPicPr>
          <p:cNvPr id="5" name="Picture 4">
            <a:extLst>
              <a:ext uri="{FF2B5EF4-FFF2-40B4-BE49-F238E27FC236}">
                <a16:creationId xmlns:a16="http://schemas.microsoft.com/office/drawing/2014/main" id="{9DFA5E11-A4F9-5C47-8DCC-395B96BC504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
        <p:nvSpPr>
          <p:cNvPr id="8" name="TextBox 7">
            <a:extLst>
              <a:ext uri="{FF2B5EF4-FFF2-40B4-BE49-F238E27FC236}">
                <a16:creationId xmlns:a16="http://schemas.microsoft.com/office/drawing/2014/main" id="{3313D6AA-848D-A84F-806B-592A2513348D}"/>
              </a:ext>
            </a:extLst>
          </p:cNvPr>
          <p:cNvSpPr txBox="1"/>
          <p:nvPr/>
        </p:nvSpPr>
        <p:spPr>
          <a:xfrm>
            <a:off x="114300" y="6187323"/>
            <a:ext cx="6932815" cy="646331"/>
          </a:xfrm>
          <a:prstGeom prst="rect">
            <a:avLst/>
          </a:prstGeom>
          <a:noFill/>
        </p:spPr>
        <p:txBody>
          <a:bodyPr wrap="square" rtlCol="0">
            <a:spAutoFit/>
          </a:bodyPr>
          <a:lstStyle/>
          <a:p>
            <a:pPr indent="-457200"/>
            <a:r>
              <a:rPr lang="en-US" sz="1200" dirty="0">
                <a:solidFill>
                  <a:schemeClr val="bg1"/>
                </a:solidFill>
                <a:latin typeface="Acumin Pro" panose="020B0504020202020204" pitchFamily="34" charset="77"/>
              </a:rPr>
              <a:t>Shealy, C.N. (Ed.). (2015). </a:t>
            </a:r>
            <a:r>
              <a:rPr lang="en-US" sz="1200" i="1" dirty="0">
                <a:solidFill>
                  <a:schemeClr val="bg1"/>
                </a:solidFill>
                <a:latin typeface="Acumin Pro" panose="020B0504020202020204" pitchFamily="34" charset="77"/>
              </a:rPr>
              <a:t>Making sense of beliefs and values</a:t>
            </a:r>
            <a:r>
              <a:rPr lang="en-US" sz="1200" dirty="0">
                <a:solidFill>
                  <a:schemeClr val="bg1"/>
                </a:solidFill>
                <a:latin typeface="Acumin Pro" panose="020B0504020202020204" pitchFamily="34" charset="77"/>
              </a:rPr>
              <a:t>. Springer. </a:t>
            </a:r>
          </a:p>
          <a:p>
            <a:pPr indent="-457200"/>
            <a:r>
              <a:rPr lang="en-US" sz="1200" dirty="0">
                <a:solidFill>
                  <a:schemeClr val="bg1"/>
                </a:solidFill>
                <a:latin typeface="Acumin Pro" panose="020B0504020202020204" pitchFamily="34" charset="77"/>
              </a:rPr>
              <a:t>Brown, S.C., &amp; </a:t>
            </a:r>
            <a:r>
              <a:rPr lang="en-US" sz="1200" dirty="0" err="1">
                <a:solidFill>
                  <a:schemeClr val="bg1"/>
                </a:solidFill>
                <a:latin typeface="Acumin Pro" panose="020B0504020202020204" pitchFamily="34" charset="77"/>
              </a:rPr>
              <a:t>Kysilka</a:t>
            </a:r>
            <a:r>
              <a:rPr lang="en-US" sz="1200" dirty="0">
                <a:solidFill>
                  <a:schemeClr val="bg1"/>
                </a:solidFill>
                <a:latin typeface="Acumin Pro" panose="020B0504020202020204" pitchFamily="34" charset="77"/>
              </a:rPr>
              <a:t>, M.L. (2009</a:t>
            </a:r>
            <a:r>
              <a:rPr lang="en-US" sz="1200" i="1" dirty="0">
                <a:solidFill>
                  <a:schemeClr val="bg1"/>
                </a:solidFill>
                <a:latin typeface="Acumin Pro" panose="020B0504020202020204" pitchFamily="34" charset="77"/>
              </a:rPr>
              <a:t>). What every teacher should know about multicultural and global education</a:t>
            </a:r>
            <a:r>
              <a:rPr lang="en-US" sz="1200" dirty="0">
                <a:solidFill>
                  <a:schemeClr val="bg1"/>
                </a:solidFill>
                <a:latin typeface="Acumin Pro" panose="020B0504020202020204" pitchFamily="34" charset="77"/>
              </a:rPr>
              <a:t>. Pearson.</a:t>
            </a:r>
          </a:p>
        </p:txBody>
      </p:sp>
      <p:pic>
        <p:nvPicPr>
          <p:cNvPr id="11" name="Google Shape;738;p110">
            <a:extLst>
              <a:ext uri="{FF2B5EF4-FFF2-40B4-BE49-F238E27FC236}">
                <a16:creationId xmlns:a16="http://schemas.microsoft.com/office/drawing/2014/main" id="{1558222F-F73F-CF42-BD6D-40DBB42A80FF}"/>
              </a:ex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7460918" y="5338191"/>
            <a:ext cx="2282522" cy="1276925"/>
          </a:xfrm>
          <a:prstGeom prst="rect">
            <a:avLst/>
          </a:prstGeom>
          <a:noFill/>
          <a:ln>
            <a:noFill/>
          </a:ln>
        </p:spPr>
      </p:pic>
    </p:spTree>
    <p:extLst>
      <p:ext uri="{BB962C8B-B14F-4D97-AF65-F5344CB8AC3E}">
        <p14:creationId xmlns:p14="http://schemas.microsoft.com/office/powerpoint/2010/main" val="36620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060477"/>
            <a:ext cx="8485113"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Source of Beliefs Structure: Formative Variables</a:t>
            </a:r>
            <a:endParaRPr lang="en-US" sz="20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8" name="Google Shape;714;p107">
            <a:extLst>
              <a:ext uri="{FF2B5EF4-FFF2-40B4-BE49-F238E27FC236}">
                <a16:creationId xmlns:a16="http://schemas.microsoft.com/office/drawing/2014/main" id="{A1452F07-7D0F-F047-BF78-C97FE16C9313}"/>
              </a:ext>
            </a:extLst>
          </p:cNvPr>
          <p:cNvSpPr txBox="1">
            <a:spLocks/>
          </p:cNvSpPr>
          <p:nvPr/>
        </p:nvSpPr>
        <p:spPr>
          <a:xfrm>
            <a:off x="6852588" y="2000199"/>
            <a:ext cx="3505200" cy="3399123"/>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0"/>
              </a:spcBef>
              <a:buClr>
                <a:srgbClr val="000000"/>
              </a:buClr>
              <a:buSzPts val="1100"/>
              <a:buNone/>
            </a:pPr>
            <a:r>
              <a:rPr lang="en-US" sz="2000" dirty="0">
                <a:solidFill>
                  <a:srgbClr val="495455"/>
                </a:solidFill>
                <a:latin typeface="Acumin Pro" panose="020B0504020202020204" pitchFamily="34" charset="77"/>
              </a:rPr>
              <a:t>Step 3: Based on the facet you chose from the first step and the contextual factor from the second step,  consider how conversations, memories of images or media, stories shared by family or friends may have impacted what you believe about this facet of yourself. See the graphic to the left for a model.</a:t>
            </a:r>
            <a:endParaRPr lang="en-US" sz="2000" b="1" dirty="0">
              <a:solidFill>
                <a:srgbClr val="495455"/>
              </a:solidFill>
              <a:latin typeface="Acumin Pro" panose="020B0504020202020204" pitchFamily="34" charset="77"/>
              <a:ea typeface="Arial"/>
              <a:cs typeface="Arial"/>
              <a:sym typeface="Arial"/>
            </a:endParaRPr>
          </a:p>
          <a:p>
            <a:pPr marL="812800" indent="-812800">
              <a:lnSpc>
                <a:spcPct val="80000"/>
              </a:lnSpc>
              <a:spcBef>
                <a:spcPts val="320"/>
              </a:spcBef>
              <a:buClr>
                <a:schemeClr val="lt1"/>
              </a:buClr>
              <a:buSzPts val="1600"/>
              <a:buFont typeface="Arial"/>
              <a:buNone/>
            </a:pPr>
            <a:r>
              <a:rPr lang="en-US" sz="1600" b="1" dirty="0">
                <a:solidFill>
                  <a:schemeClr val="lt1"/>
                </a:solidFill>
                <a:latin typeface="Arial"/>
                <a:ea typeface="Arial"/>
                <a:cs typeface="Arial"/>
                <a:sym typeface="Arial"/>
              </a:rPr>
              <a:t>	 </a:t>
            </a:r>
            <a:endParaRPr lang="en-US" dirty="0"/>
          </a:p>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6096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60960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879600" lvl="3" indent="-4699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1524000" lvl="2" indent="-609600">
              <a:lnSpc>
                <a:spcPct val="80000"/>
              </a:lnSpc>
              <a:spcBef>
                <a:spcPts val="200"/>
              </a:spcBef>
              <a:buClr>
                <a:schemeClr val="dk1"/>
              </a:buClr>
              <a:buSzPts val="1000"/>
              <a:buFont typeface="Arial"/>
              <a:buNone/>
            </a:pPr>
            <a:endParaRPr lang="en-US" sz="1000" i="1" dirty="0">
              <a:solidFill>
                <a:schemeClr val="lt1"/>
              </a:solidFill>
              <a:latin typeface="Arial"/>
              <a:ea typeface="Arial"/>
              <a:cs typeface="Arial"/>
              <a:sym typeface="Arial"/>
            </a:endParaRPr>
          </a:p>
        </p:txBody>
      </p:sp>
      <p:sp>
        <p:nvSpPr>
          <p:cNvPr id="19" name="Google Shape;775;p113">
            <a:extLst>
              <a:ext uri="{FF2B5EF4-FFF2-40B4-BE49-F238E27FC236}">
                <a16:creationId xmlns:a16="http://schemas.microsoft.com/office/drawing/2014/main" id="{2B560214-A332-F44C-8AC8-A78CB92041A8}"/>
              </a:ext>
            </a:extLst>
          </p:cNvPr>
          <p:cNvSpPr/>
          <p:nvPr/>
        </p:nvSpPr>
        <p:spPr>
          <a:xfrm>
            <a:off x="2456245" y="3254735"/>
            <a:ext cx="1807530" cy="1577161"/>
          </a:xfrm>
          <a:prstGeom prst="ellipse">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solidFill>
                  <a:srgbClr val="495455"/>
                </a:solidFill>
                <a:latin typeface="Acumin Pro" panose="020B0504020202020204" pitchFamily="34" charset="77"/>
              </a:rPr>
              <a:t>Education</a:t>
            </a:r>
            <a:br>
              <a:rPr lang="en-US" b="1" dirty="0">
                <a:solidFill>
                  <a:srgbClr val="495455"/>
                </a:solidFill>
                <a:latin typeface="Acumin Pro" panose="020B0504020202020204" pitchFamily="34" charset="77"/>
              </a:rPr>
            </a:br>
            <a:endParaRPr lang="en-US" b="1" dirty="0">
              <a:solidFill>
                <a:srgbClr val="495455"/>
              </a:solidFill>
              <a:latin typeface="Acumin Pro" panose="020B0504020202020204" pitchFamily="34" charset="77"/>
            </a:endParaRPr>
          </a:p>
          <a:p>
            <a:pPr marL="0" lvl="0" indent="0" algn="ctr" rtl="0">
              <a:spcBef>
                <a:spcPts val="0"/>
              </a:spcBef>
              <a:spcAft>
                <a:spcPts val="0"/>
              </a:spcAft>
              <a:buNone/>
            </a:pPr>
            <a:r>
              <a:rPr lang="en-US" b="1" dirty="0">
                <a:solidFill>
                  <a:srgbClr val="495455"/>
                </a:solidFill>
                <a:latin typeface="Acumin Pro" panose="020B0504020202020204" pitchFamily="34" charset="77"/>
              </a:rPr>
              <a:t>Gender</a:t>
            </a:r>
            <a:endParaRPr b="1" dirty="0">
              <a:solidFill>
                <a:srgbClr val="495455"/>
              </a:solidFill>
              <a:latin typeface="Acumin Pro" panose="020B0504020202020204" pitchFamily="34" charset="77"/>
            </a:endParaRPr>
          </a:p>
        </p:txBody>
      </p:sp>
      <p:sp>
        <p:nvSpPr>
          <p:cNvPr id="20" name="Oval 19">
            <a:extLst>
              <a:ext uri="{FF2B5EF4-FFF2-40B4-BE49-F238E27FC236}">
                <a16:creationId xmlns:a16="http://schemas.microsoft.com/office/drawing/2014/main" id="{E247107C-CAD3-CE47-BC44-59BAAAF8A6AE}"/>
              </a:ext>
            </a:extLst>
          </p:cNvPr>
          <p:cNvSpPr/>
          <p:nvPr/>
        </p:nvSpPr>
        <p:spPr>
          <a:xfrm rot="19676386">
            <a:off x="176773" y="1681313"/>
            <a:ext cx="3009863" cy="17929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rgbClr val="495455"/>
                </a:solidFill>
                <a:latin typeface="Acumin Pro" panose="020B0504020202020204" pitchFamily="34" charset="77"/>
              </a:rPr>
              <a:t>Elementary School: </a:t>
            </a:r>
            <a:r>
              <a:rPr lang="en-US" dirty="0">
                <a:solidFill>
                  <a:srgbClr val="495455"/>
                </a:solidFill>
                <a:latin typeface="Acumin Pro" panose="020B0504020202020204" pitchFamily="34" charset="77"/>
              </a:rPr>
              <a:t>Scolded for being “</a:t>
            </a:r>
            <a:r>
              <a:rPr lang="en-US" dirty="0" err="1">
                <a:solidFill>
                  <a:srgbClr val="495455"/>
                </a:solidFill>
                <a:latin typeface="Acumin Pro" panose="020B0504020202020204" pitchFamily="34" charset="77"/>
              </a:rPr>
              <a:t>unlady</a:t>
            </a:r>
            <a:r>
              <a:rPr lang="en-US" dirty="0">
                <a:solidFill>
                  <a:srgbClr val="495455"/>
                </a:solidFill>
                <a:latin typeface="Acumin Pro" panose="020B0504020202020204" pitchFamily="34" charset="77"/>
              </a:rPr>
              <a:t> like” when climbing in a dress</a:t>
            </a:r>
          </a:p>
        </p:txBody>
      </p:sp>
      <p:sp>
        <p:nvSpPr>
          <p:cNvPr id="21" name="Oval 20">
            <a:extLst>
              <a:ext uri="{FF2B5EF4-FFF2-40B4-BE49-F238E27FC236}">
                <a16:creationId xmlns:a16="http://schemas.microsoft.com/office/drawing/2014/main" id="{DE3B8DBA-E5EC-D940-B58A-CCBC99C491B4}"/>
              </a:ext>
            </a:extLst>
          </p:cNvPr>
          <p:cNvSpPr/>
          <p:nvPr/>
        </p:nvSpPr>
        <p:spPr>
          <a:xfrm rot="2077861">
            <a:off x="3455517" y="1809958"/>
            <a:ext cx="3009863" cy="17929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rgbClr val="495455"/>
                </a:solidFill>
                <a:latin typeface="Acumin Pro" panose="020B0504020202020204" pitchFamily="34" charset="77"/>
              </a:rPr>
              <a:t>Middle School: </a:t>
            </a:r>
            <a:r>
              <a:rPr lang="en-US" dirty="0">
                <a:solidFill>
                  <a:srgbClr val="495455"/>
                </a:solidFill>
                <a:latin typeface="Acumin Pro" panose="020B0504020202020204" pitchFamily="34" charset="77"/>
              </a:rPr>
              <a:t>Teased for slower physical development</a:t>
            </a:r>
          </a:p>
        </p:txBody>
      </p:sp>
      <p:sp>
        <p:nvSpPr>
          <p:cNvPr id="31" name="Oval 30">
            <a:extLst>
              <a:ext uri="{FF2B5EF4-FFF2-40B4-BE49-F238E27FC236}">
                <a16:creationId xmlns:a16="http://schemas.microsoft.com/office/drawing/2014/main" id="{897F6541-8F08-DB42-A480-25359B183129}"/>
              </a:ext>
            </a:extLst>
          </p:cNvPr>
          <p:cNvSpPr/>
          <p:nvPr/>
        </p:nvSpPr>
        <p:spPr>
          <a:xfrm rot="1969294">
            <a:off x="30000" y="4361423"/>
            <a:ext cx="3314778" cy="1974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rgbClr val="495455"/>
                </a:solidFill>
                <a:latin typeface="Acumin Pro" panose="020B0504020202020204" pitchFamily="34" charset="77"/>
              </a:rPr>
              <a:t>High School: </a:t>
            </a:r>
            <a:r>
              <a:rPr lang="en-US" dirty="0">
                <a:solidFill>
                  <a:srgbClr val="495455"/>
                </a:solidFill>
                <a:latin typeface="Acumin Pro" panose="020B0504020202020204" pitchFamily="34" charset="77"/>
              </a:rPr>
              <a:t>Males are athletes and focus of events, females are cheerleaders on sidelines</a:t>
            </a:r>
          </a:p>
        </p:txBody>
      </p:sp>
      <p:sp>
        <p:nvSpPr>
          <p:cNvPr id="32" name="Oval 31">
            <a:extLst>
              <a:ext uri="{FF2B5EF4-FFF2-40B4-BE49-F238E27FC236}">
                <a16:creationId xmlns:a16="http://schemas.microsoft.com/office/drawing/2014/main" id="{0648A0FB-9E3A-BA4B-BB41-1BCF48274C51}"/>
              </a:ext>
            </a:extLst>
          </p:cNvPr>
          <p:cNvSpPr/>
          <p:nvPr/>
        </p:nvSpPr>
        <p:spPr>
          <a:xfrm rot="19868725">
            <a:off x="3681374" y="4402692"/>
            <a:ext cx="3009863" cy="17929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rgbClr val="495455"/>
                </a:solidFill>
                <a:latin typeface="Acumin Pro" panose="020B0504020202020204" pitchFamily="34" charset="77"/>
              </a:rPr>
              <a:t>High School: </a:t>
            </a:r>
            <a:r>
              <a:rPr lang="en-US" dirty="0">
                <a:solidFill>
                  <a:srgbClr val="495455"/>
                </a:solidFill>
                <a:latin typeface="Acumin Pro" panose="020B0504020202020204" pitchFamily="34" charset="77"/>
              </a:rPr>
              <a:t>Male math teacher encouraged girls to learn math for science careers</a:t>
            </a:r>
          </a:p>
        </p:txBody>
      </p:sp>
      <p:cxnSp>
        <p:nvCxnSpPr>
          <p:cNvPr id="33" name="Straight Connector 32">
            <a:extLst>
              <a:ext uri="{FF2B5EF4-FFF2-40B4-BE49-F238E27FC236}">
                <a16:creationId xmlns:a16="http://schemas.microsoft.com/office/drawing/2014/main" id="{5CBCE2A6-C12C-4B4B-9CC4-BB39E68EAB49}"/>
              </a:ext>
            </a:extLst>
          </p:cNvPr>
          <p:cNvCxnSpPr/>
          <p:nvPr/>
        </p:nvCxnSpPr>
        <p:spPr>
          <a:xfrm>
            <a:off x="2278572" y="3254735"/>
            <a:ext cx="335280" cy="3352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4E9F0AD-7865-A149-B686-3F80CC1338DC}"/>
              </a:ext>
            </a:extLst>
          </p:cNvPr>
          <p:cNvCxnSpPr>
            <a:cxnSpLocks/>
            <a:endCxn id="19" idx="7"/>
          </p:cNvCxnSpPr>
          <p:nvPr/>
        </p:nvCxnSpPr>
        <p:spPr>
          <a:xfrm flipH="1">
            <a:off x="3999068" y="3254735"/>
            <a:ext cx="207396" cy="230970"/>
          </a:xfrm>
          <a:prstGeom prst="line">
            <a:avLst/>
          </a:prstGeom>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520FF22A-DCB8-0F47-B5E4-8558ADB2164A}"/>
              </a:ext>
            </a:extLst>
          </p:cNvPr>
          <p:cNvCxnSpPr>
            <a:cxnSpLocks/>
            <a:endCxn id="19" idx="3"/>
          </p:cNvCxnSpPr>
          <p:nvPr/>
        </p:nvCxnSpPr>
        <p:spPr>
          <a:xfrm flipV="1">
            <a:off x="2456245" y="4600926"/>
            <a:ext cx="264707" cy="1168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1AE4A58-4A05-F548-964E-B2DA28FB3D9F}"/>
              </a:ext>
            </a:extLst>
          </p:cNvPr>
          <p:cNvCxnSpPr/>
          <p:nvPr/>
        </p:nvCxnSpPr>
        <p:spPr>
          <a:xfrm flipH="1" flipV="1">
            <a:off x="4096563" y="4414963"/>
            <a:ext cx="302149" cy="30214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50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060477"/>
            <a:ext cx="8485113"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Source of Beliefs Structure: Formative Variables</a:t>
            </a:r>
            <a:endParaRPr lang="en-US" sz="20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2" name="Google Shape;714;p107">
            <a:extLst>
              <a:ext uri="{FF2B5EF4-FFF2-40B4-BE49-F238E27FC236}">
                <a16:creationId xmlns:a16="http://schemas.microsoft.com/office/drawing/2014/main" id="{B9E19D5C-687A-E04D-AD04-2B7DD7E5A1DB}"/>
              </a:ext>
            </a:extLst>
          </p:cNvPr>
          <p:cNvSpPr txBox="1">
            <a:spLocks/>
          </p:cNvSpPr>
          <p:nvPr/>
        </p:nvSpPr>
        <p:spPr>
          <a:xfrm>
            <a:off x="1844076" y="1460587"/>
            <a:ext cx="7580876" cy="594076"/>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0"/>
              </a:spcBef>
              <a:buClr>
                <a:srgbClr val="000000"/>
              </a:buClr>
              <a:buSzPts val="1100"/>
              <a:buNone/>
            </a:pPr>
            <a:r>
              <a:rPr lang="en-US" sz="2000" dirty="0">
                <a:solidFill>
                  <a:srgbClr val="495455"/>
                </a:solidFill>
                <a:latin typeface="Acumin Pro" panose="020B0504020202020204" pitchFamily="34" charset="77"/>
              </a:rPr>
              <a:t>Step 4: Put the examples you generated in Step 3 in the language of EI Theory.</a:t>
            </a:r>
            <a:endParaRPr lang="en-US" sz="2000" b="1" dirty="0">
              <a:solidFill>
                <a:srgbClr val="495455"/>
              </a:solidFill>
              <a:latin typeface="Acumin Pro" panose="020B0504020202020204" pitchFamily="34" charset="77"/>
              <a:ea typeface="Arial"/>
              <a:cs typeface="Arial"/>
              <a:sym typeface="Arial"/>
            </a:endParaRPr>
          </a:p>
          <a:p>
            <a:pPr marL="812800" indent="-812800">
              <a:lnSpc>
                <a:spcPct val="80000"/>
              </a:lnSpc>
              <a:spcBef>
                <a:spcPts val="320"/>
              </a:spcBef>
              <a:buClr>
                <a:schemeClr val="lt1"/>
              </a:buClr>
              <a:buSzPts val="1600"/>
              <a:buFont typeface="Arial"/>
              <a:buNone/>
            </a:pPr>
            <a:r>
              <a:rPr lang="en-US" sz="1600" b="1" dirty="0">
                <a:solidFill>
                  <a:schemeClr val="lt1"/>
                </a:solidFill>
                <a:latin typeface="Arial"/>
                <a:ea typeface="Arial"/>
                <a:cs typeface="Arial"/>
                <a:sym typeface="Arial"/>
              </a:rPr>
              <a:t>	 </a:t>
            </a:r>
            <a:endParaRPr lang="en-US" dirty="0"/>
          </a:p>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6096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60960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879600" lvl="3" indent="-4699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1524000" lvl="2" indent="-609600">
              <a:lnSpc>
                <a:spcPct val="80000"/>
              </a:lnSpc>
              <a:spcBef>
                <a:spcPts val="200"/>
              </a:spcBef>
              <a:buClr>
                <a:schemeClr val="dk1"/>
              </a:buClr>
              <a:buSzPts val="1000"/>
              <a:buFont typeface="Arial"/>
              <a:buNone/>
            </a:pPr>
            <a:endParaRPr lang="en-US" sz="1000" i="1" dirty="0">
              <a:solidFill>
                <a:schemeClr val="lt1"/>
              </a:solidFill>
              <a:latin typeface="Arial"/>
              <a:ea typeface="Arial"/>
              <a:cs typeface="Arial"/>
              <a:sym typeface="Arial"/>
            </a:endParaRPr>
          </a:p>
        </p:txBody>
      </p:sp>
      <p:sp>
        <p:nvSpPr>
          <p:cNvPr id="23" name="Google Shape;789;p114">
            <a:extLst>
              <a:ext uri="{FF2B5EF4-FFF2-40B4-BE49-F238E27FC236}">
                <a16:creationId xmlns:a16="http://schemas.microsoft.com/office/drawing/2014/main" id="{77CB8FF5-4C9F-EB4B-BF3A-A6EA56F0E740}"/>
              </a:ext>
            </a:extLst>
          </p:cNvPr>
          <p:cNvSpPr/>
          <p:nvPr/>
        </p:nvSpPr>
        <p:spPr>
          <a:xfrm>
            <a:off x="130810" y="2791831"/>
            <a:ext cx="2889862" cy="2663110"/>
          </a:xfrm>
          <a:prstGeom prst="ellipse">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What needs did you have?</a:t>
            </a:r>
          </a:p>
          <a:p>
            <a:pPr marL="0" lvl="0" indent="0" algn="ctr" rtl="0">
              <a:spcBef>
                <a:spcPts val="0"/>
              </a:spcBef>
              <a:spcAft>
                <a:spcPts val="0"/>
              </a:spcAft>
              <a:buNone/>
            </a:pPr>
            <a:endParaRPr lang="en-US" dirty="0">
              <a:solidFill>
                <a:srgbClr val="495455"/>
              </a:solidFill>
              <a:latin typeface="Acumin Pro" panose="020B0504020202020204" pitchFamily="34" charset="77"/>
            </a:endParaRPr>
          </a:p>
          <a:p>
            <a:pPr marL="0" lvl="0" indent="0" algn="ctr" rtl="0">
              <a:spcBef>
                <a:spcPts val="0"/>
              </a:spcBef>
              <a:spcAft>
                <a:spcPts val="0"/>
              </a:spcAft>
              <a:buNone/>
            </a:pPr>
            <a:r>
              <a:rPr lang="en-US" sz="1400" dirty="0">
                <a:solidFill>
                  <a:srgbClr val="495455"/>
                </a:solidFill>
                <a:latin typeface="Acumin Pro" panose="020B0504020202020204" pitchFamily="34" charset="77"/>
              </a:rPr>
              <a:t>Needed to feel empowered/strong and feel confident in my ability to accomplish physical and intellectual tasks. </a:t>
            </a:r>
            <a:endParaRPr sz="1400" dirty="0">
              <a:solidFill>
                <a:srgbClr val="495455"/>
              </a:solidFill>
              <a:latin typeface="Acumin Pro" panose="020B0504020202020204" pitchFamily="34" charset="77"/>
            </a:endParaRPr>
          </a:p>
        </p:txBody>
      </p:sp>
      <p:sp>
        <p:nvSpPr>
          <p:cNvPr id="24" name="Google Shape;790;p114">
            <a:extLst>
              <a:ext uri="{FF2B5EF4-FFF2-40B4-BE49-F238E27FC236}">
                <a16:creationId xmlns:a16="http://schemas.microsoft.com/office/drawing/2014/main" id="{E3DDFC97-4107-0447-BDF0-5D6B680099A9}"/>
              </a:ext>
            </a:extLst>
          </p:cNvPr>
          <p:cNvSpPr/>
          <p:nvPr/>
        </p:nvSpPr>
        <p:spPr>
          <a:xfrm>
            <a:off x="3294767" y="2161171"/>
            <a:ext cx="3919550" cy="4296301"/>
          </a:xfrm>
          <a:prstGeom prst="ellipse">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How were those needs met or not met?</a:t>
            </a:r>
          </a:p>
          <a:p>
            <a:pPr marL="0" lvl="0" indent="0" algn="ctr" rtl="0">
              <a:spcBef>
                <a:spcPts val="0"/>
              </a:spcBef>
              <a:spcAft>
                <a:spcPts val="0"/>
              </a:spcAft>
              <a:buNone/>
            </a:pPr>
            <a:endParaRPr lang="en-US" dirty="0">
              <a:solidFill>
                <a:srgbClr val="495455"/>
              </a:solidFill>
              <a:latin typeface="Acumin Pro" panose="020B0504020202020204" pitchFamily="34" charset="77"/>
            </a:endParaRPr>
          </a:p>
          <a:p>
            <a:pPr marL="0" lvl="0" indent="0" algn="ctr" rtl="0">
              <a:spcBef>
                <a:spcPts val="0"/>
              </a:spcBef>
              <a:spcAft>
                <a:spcPts val="0"/>
              </a:spcAft>
              <a:buNone/>
            </a:pPr>
            <a:r>
              <a:rPr lang="en-US" sz="1400" dirty="0">
                <a:solidFill>
                  <a:srgbClr val="495455"/>
                </a:solidFill>
                <a:latin typeface="Acumin Pro" panose="020B0504020202020204" pitchFamily="34" charset="77"/>
              </a:rPr>
              <a:t>Not met: The words and actions of adults/peers suggested that I was not capable of certain physical activities and that I was meant to play a “supporting role” because of my gender identity.</a:t>
            </a:r>
          </a:p>
          <a:p>
            <a:pPr marL="0" lvl="0" indent="0" algn="ctr" rtl="0">
              <a:spcBef>
                <a:spcPts val="0"/>
              </a:spcBef>
              <a:spcAft>
                <a:spcPts val="0"/>
              </a:spcAft>
              <a:buNone/>
            </a:pPr>
            <a:endParaRPr lang="en-US" sz="1400" dirty="0">
              <a:solidFill>
                <a:srgbClr val="495455"/>
              </a:solidFill>
              <a:latin typeface="Acumin Pro" panose="020B0504020202020204" pitchFamily="34" charset="77"/>
            </a:endParaRPr>
          </a:p>
          <a:p>
            <a:pPr marL="0" lvl="0" indent="0" algn="ctr" rtl="0">
              <a:spcBef>
                <a:spcPts val="0"/>
              </a:spcBef>
              <a:spcAft>
                <a:spcPts val="0"/>
              </a:spcAft>
              <a:buNone/>
            </a:pPr>
            <a:r>
              <a:rPr lang="en-US" sz="1400" dirty="0">
                <a:solidFill>
                  <a:srgbClr val="495455"/>
                </a:solidFill>
                <a:latin typeface="Acumin Pro" panose="020B0504020202020204" pitchFamily="34" charset="77"/>
              </a:rPr>
              <a:t>Met: The words and actions of my math teacher led me to believe that I was capable of an intellectually rigorous STEM career.</a:t>
            </a:r>
            <a:endParaRPr sz="1400" dirty="0">
              <a:solidFill>
                <a:srgbClr val="495455"/>
              </a:solidFill>
              <a:latin typeface="Acumin Pro" panose="020B0504020202020204" pitchFamily="34" charset="77"/>
            </a:endParaRPr>
          </a:p>
        </p:txBody>
      </p:sp>
      <p:sp>
        <p:nvSpPr>
          <p:cNvPr id="25" name="Google Shape;791;p114">
            <a:extLst>
              <a:ext uri="{FF2B5EF4-FFF2-40B4-BE49-F238E27FC236}">
                <a16:creationId xmlns:a16="http://schemas.microsoft.com/office/drawing/2014/main" id="{E978382B-B01D-1243-81B2-AA80ABE39A79}"/>
              </a:ext>
            </a:extLst>
          </p:cNvPr>
          <p:cNvSpPr/>
          <p:nvPr/>
        </p:nvSpPr>
        <p:spPr>
          <a:xfrm>
            <a:off x="7346022" y="2346103"/>
            <a:ext cx="3207172" cy="3668339"/>
          </a:xfrm>
          <a:prstGeom prst="ellipse">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How did those experiences shape your beliefs and values?</a:t>
            </a:r>
          </a:p>
          <a:p>
            <a:pPr marL="0" lvl="0" indent="0" algn="ctr" rtl="0">
              <a:spcBef>
                <a:spcPts val="0"/>
              </a:spcBef>
              <a:spcAft>
                <a:spcPts val="0"/>
              </a:spcAft>
              <a:buNone/>
            </a:pPr>
            <a:endParaRPr lang="en-US" sz="1300" dirty="0">
              <a:solidFill>
                <a:srgbClr val="495455"/>
              </a:solidFill>
              <a:latin typeface="Acumin Pro" panose="020B0504020202020204" pitchFamily="34" charset="77"/>
            </a:endParaRPr>
          </a:p>
          <a:p>
            <a:pPr marL="0" lvl="0" indent="0" algn="ctr" rtl="0">
              <a:spcBef>
                <a:spcPts val="0"/>
              </a:spcBef>
              <a:spcAft>
                <a:spcPts val="0"/>
              </a:spcAft>
              <a:buNone/>
            </a:pPr>
            <a:r>
              <a:rPr lang="en-US" sz="1400" dirty="0">
                <a:solidFill>
                  <a:srgbClr val="495455"/>
                </a:solidFill>
                <a:latin typeface="Acumin Pro" panose="020B0504020202020204" pitchFamily="34" charset="77"/>
              </a:rPr>
              <a:t>I believed that girls/women were just as smart as boys/men, but that it would be difficult for a girl/woman to take on a leadership role. Therefore, I never attempted to become a leader.</a:t>
            </a:r>
            <a:endParaRPr sz="1400" dirty="0">
              <a:solidFill>
                <a:srgbClr val="495455"/>
              </a:solidFill>
              <a:latin typeface="Acumin Pro" panose="020B0504020202020204" pitchFamily="34" charset="77"/>
            </a:endParaRPr>
          </a:p>
        </p:txBody>
      </p:sp>
      <p:sp>
        <p:nvSpPr>
          <p:cNvPr id="26" name="Google Shape;794;p114">
            <a:extLst>
              <a:ext uri="{FF2B5EF4-FFF2-40B4-BE49-F238E27FC236}">
                <a16:creationId xmlns:a16="http://schemas.microsoft.com/office/drawing/2014/main" id="{13272632-DBA7-FD43-B89C-FB0B02F78B07}"/>
              </a:ext>
            </a:extLst>
          </p:cNvPr>
          <p:cNvSpPr/>
          <p:nvPr/>
        </p:nvSpPr>
        <p:spPr>
          <a:xfrm>
            <a:off x="2745247" y="3887670"/>
            <a:ext cx="939408" cy="286505"/>
          </a:xfrm>
          <a:prstGeom prst="rightArrow">
            <a:avLst>
              <a:gd name="adj1" fmla="val 50000"/>
              <a:gd name="adj2" fmla="val 50000"/>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94;p114">
            <a:extLst>
              <a:ext uri="{FF2B5EF4-FFF2-40B4-BE49-F238E27FC236}">
                <a16:creationId xmlns:a16="http://schemas.microsoft.com/office/drawing/2014/main" id="{8C1749A5-D4D7-864E-BDAC-9EB23E1BE125}"/>
              </a:ext>
            </a:extLst>
          </p:cNvPr>
          <p:cNvSpPr/>
          <p:nvPr/>
        </p:nvSpPr>
        <p:spPr>
          <a:xfrm>
            <a:off x="6844012" y="3887670"/>
            <a:ext cx="939408" cy="286505"/>
          </a:xfrm>
          <a:prstGeom prst="rightArrow">
            <a:avLst>
              <a:gd name="adj1" fmla="val 50000"/>
              <a:gd name="adj2" fmla="val 50000"/>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099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385542"/>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Needs</a:t>
            </a:r>
          </a:p>
          <a:p>
            <a:endParaRPr lang="en-US" sz="2000" b="1"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Humans are highly motivated to fulfill them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Exist along a physical-psychological spectrum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Derived from evolutionary adaptation and core human existence (define us as a species)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Expressed uniquely (individual adaptive potential)</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Interact with development and formative variables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Are expressed both nonverbally and verbally</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030050" y="157610"/>
              <a:ext cx="7904838"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CBA13803-327C-1340-8EBA-FB832F44FF3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9" name="Google Shape;687;p103" descr="A staircase image depicting the levels of needs. ">
            <a:extLst>
              <a:ext uri="{FF2B5EF4-FFF2-40B4-BE49-F238E27FC236}">
                <a16:creationId xmlns:a16="http://schemas.microsoft.com/office/drawing/2014/main" id="{D2A3C2E7-D32D-D64C-821C-72107B7AE0B0}"/>
              </a:ext>
            </a:extLst>
          </p:cNvPr>
          <p:cNvPicPr preferRelativeResize="0"/>
          <p:nvPr/>
        </p:nvPicPr>
        <p:blipFill>
          <a:blip r:embed="rId4">
            <a:alphaModFix/>
          </a:blip>
          <a:stretch>
            <a:fillRect/>
          </a:stretch>
        </p:blipFill>
        <p:spPr>
          <a:xfrm>
            <a:off x="11430" y="960526"/>
            <a:ext cx="9230125" cy="5897474"/>
          </a:xfrm>
          <a:prstGeom prst="rect">
            <a:avLst/>
          </a:prstGeom>
          <a:noFill/>
          <a:ln>
            <a:noFill/>
          </a:ln>
        </p:spPr>
      </p:pic>
    </p:spTree>
    <p:extLst>
      <p:ext uri="{BB962C8B-B14F-4D97-AF65-F5344CB8AC3E}">
        <p14:creationId xmlns:p14="http://schemas.microsoft.com/office/powerpoint/2010/main" val="229203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76998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Self</a:t>
            </a:r>
          </a:p>
          <a:p>
            <a:endParaRPr lang="en-US" sz="2000" b="1"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Highly complex and interdependent system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Derivative of our awareness of our own existence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Experienced in both subjective (I) and objective (me) terms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Encompasses and organizes all aspects of human experience and functioning</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46574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769989"/>
          </a:xfrm>
          <a:prstGeom prst="rect">
            <a:avLst/>
          </a:prstGeom>
          <a:noFill/>
        </p:spPr>
        <p:txBody>
          <a:bodyPr wrap="square" rtlCol="0">
            <a:spAutoFit/>
          </a:bodyPr>
          <a:lstStyle/>
          <a:p>
            <a:r>
              <a:rPr lang="en-US" sz="2000" b="1" dirty="0" err="1">
                <a:solidFill>
                  <a:srgbClr val="495455"/>
                </a:solidFill>
                <a:latin typeface="Acumin Pro" panose="020B0504020202020204" pitchFamily="34" charset="77"/>
                <a:ea typeface="Arial" charset="0"/>
                <a:cs typeface="Arial" charset="0"/>
              </a:rPr>
              <a:t>Equilintegration</a:t>
            </a:r>
            <a:r>
              <a:rPr lang="en-US" sz="2000" b="1">
                <a:solidFill>
                  <a:srgbClr val="495455"/>
                </a:solidFill>
                <a:latin typeface="Acumin Pro" panose="020B0504020202020204" pitchFamily="34" charset="77"/>
                <a:ea typeface="Arial" charset="0"/>
                <a:cs typeface="Arial" charset="0"/>
              </a:rPr>
              <a:t> (EI) Theory</a:t>
            </a:r>
            <a:endParaRPr lang="en-US" sz="2000" b="1" dirty="0">
              <a:solidFill>
                <a:srgbClr val="495455"/>
              </a:solidFill>
              <a:latin typeface="Acumin Pro" panose="020B0504020202020204" pitchFamily="34" charset="77"/>
              <a:ea typeface="Arial" charset="0"/>
              <a:cs typeface="Arial" charset="0"/>
            </a:endParaRPr>
          </a:p>
          <a:p>
            <a:endParaRPr lang="en-US" sz="2000" b="1"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Highly complex and interdependent system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Derivative of our awareness of our own existence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Experienced in both subjective (I) and objective (me) terms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Encompasses and organizes all aspects of human experience and functioning</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95272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07776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Beliefs &amp; Values are:</a:t>
            </a:r>
          </a:p>
          <a:p>
            <a:endParaRPr lang="en-US" sz="2000" b="1"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The products of experience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Impactful, even when not known or logical</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Make up the self</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Provide information about and access to the self</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Not easily modified</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rPr>
              <a:t>Change other aspects of the self when they change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61094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The EI Self — Illustrated</a:t>
            </a:r>
            <a:endParaRPr lang="en-US" sz="20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11" name="Picture 10" descr="The opening slide from Craig Shealy and D. Kahnerman's presentation, &quot;Becoming Ourselves: How do we become who we are?&quot;">
            <a:hlinkClick r:id="rId4"/>
            <a:extLst>
              <a:ext uri="{FF2B5EF4-FFF2-40B4-BE49-F238E27FC236}">
                <a16:creationId xmlns:a16="http://schemas.microsoft.com/office/drawing/2014/main" id="{9E6A62AF-5513-6F4A-98CD-5544E2C7F5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8011" y="2238867"/>
            <a:ext cx="8402223" cy="3905795"/>
          </a:xfrm>
          <a:prstGeom prst="rect">
            <a:avLst/>
          </a:prstGeom>
        </p:spPr>
      </p:pic>
    </p:spTree>
    <p:extLst>
      <p:ext uri="{BB962C8B-B14F-4D97-AF65-F5344CB8AC3E}">
        <p14:creationId xmlns:p14="http://schemas.microsoft.com/office/powerpoint/2010/main" val="13493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060477"/>
            <a:ext cx="8485113"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Source of Beliefs Structure: Formative Variables</a:t>
            </a:r>
            <a:endParaRPr lang="en-US" sz="20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2" name="Google Shape;714;p107">
            <a:extLst>
              <a:ext uri="{FF2B5EF4-FFF2-40B4-BE49-F238E27FC236}">
                <a16:creationId xmlns:a16="http://schemas.microsoft.com/office/drawing/2014/main" id="{620064C0-82C9-B64F-B05D-59E436F70D3D}"/>
              </a:ext>
            </a:extLst>
          </p:cNvPr>
          <p:cNvSpPr txBox="1">
            <a:spLocks/>
          </p:cNvSpPr>
          <p:nvPr/>
        </p:nvSpPr>
        <p:spPr>
          <a:xfrm>
            <a:off x="6755440" y="2627337"/>
            <a:ext cx="3273750" cy="2885932"/>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0" indent="0">
              <a:lnSpc>
                <a:spcPct val="80000"/>
              </a:lnSpc>
              <a:spcBef>
                <a:spcPts val="320"/>
              </a:spcBef>
              <a:buClr>
                <a:schemeClr val="dk1"/>
              </a:buClr>
              <a:buSzPts val="1600"/>
              <a:buNone/>
            </a:pPr>
            <a:r>
              <a:rPr lang="en-US" sz="2000" dirty="0">
                <a:solidFill>
                  <a:srgbClr val="495455"/>
                </a:solidFill>
                <a:latin typeface="Acumin Pro" panose="020B0504020202020204" pitchFamily="34" charset="77"/>
              </a:rPr>
              <a:t>Step 1: Sketch a personal culture model like this one on a piece of paper.  Take just a few minutes to think about fundamental facets of what makes you who you are.  You don’t have to use these examples. Now, choose one facet to focus on in Step 2.</a:t>
            </a:r>
          </a:p>
          <a:p>
            <a:pPr marL="812800" indent="-812800">
              <a:lnSpc>
                <a:spcPct val="80000"/>
              </a:lnSpc>
              <a:spcBef>
                <a:spcPts val="320"/>
              </a:spcBef>
              <a:buClr>
                <a:schemeClr val="dk1"/>
              </a:buClr>
              <a:buSzPts val="1600"/>
              <a:buFont typeface="Arial"/>
              <a:buNone/>
            </a:pPr>
            <a:endParaRPr lang="en-US" sz="2000" b="1" dirty="0">
              <a:solidFill>
                <a:srgbClr val="495455"/>
              </a:solidFill>
              <a:latin typeface="Acumin Pro" panose="020B0504020202020204" pitchFamily="34" charset="77"/>
              <a:ea typeface="Arial"/>
              <a:cs typeface="Arial"/>
              <a:sym typeface="Arial"/>
            </a:endParaRPr>
          </a:p>
          <a:p>
            <a:pPr marL="812800" indent="-812800">
              <a:lnSpc>
                <a:spcPct val="80000"/>
              </a:lnSpc>
              <a:spcBef>
                <a:spcPts val="320"/>
              </a:spcBef>
              <a:buClr>
                <a:schemeClr val="lt1"/>
              </a:buClr>
              <a:buSzPts val="1600"/>
              <a:buFont typeface="Arial"/>
              <a:buNone/>
            </a:pPr>
            <a:r>
              <a:rPr lang="en-US" sz="1600" b="1" dirty="0">
                <a:solidFill>
                  <a:schemeClr val="lt1"/>
                </a:solidFill>
                <a:latin typeface="Arial"/>
                <a:ea typeface="Arial"/>
                <a:cs typeface="Arial"/>
                <a:sym typeface="Arial"/>
              </a:rPr>
              <a:t>	 </a:t>
            </a:r>
            <a:endParaRPr lang="en-US" dirty="0"/>
          </a:p>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6096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60960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879600" lvl="3" indent="-4699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1524000" lvl="2" indent="-609600">
              <a:lnSpc>
                <a:spcPct val="80000"/>
              </a:lnSpc>
              <a:spcBef>
                <a:spcPts val="200"/>
              </a:spcBef>
              <a:buClr>
                <a:schemeClr val="dk1"/>
              </a:buClr>
              <a:buSzPts val="1000"/>
              <a:buFont typeface="Arial"/>
              <a:buNone/>
            </a:pPr>
            <a:endParaRPr lang="en-US" sz="1000" i="1" dirty="0">
              <a:solidFill>
                <a:schemeClr val="lt1"/>
              </a:solidFill>
              <a:latin typeface="Arial"/>
              <a:ea typeface="Arial"/>
              <a:cs typeface="Arial"/>
              <a:sym typeface="Arial"/>
            </a:endParaRPr>
          </a:p>
        </p:txBody>
      </p:sp>
      <p:sp>
        <p:nvSpPr>
          <p:cNvPr id="13" name="Google Shape;759;p112">
            <a:extLst>
              <a:ext uri="{FF2B5EF4-FFF2-40B4-BE49-F238E27FC236}">
                <a16:creationId xmlns:a16="http://schemas.microsoft.com/office/drawing/2014/main" id="{E9102B0F-E369-6248-BCB0-4F0301F00405}"/>
              </a:ext>
            </a:extLst>
          </p:cNvPr>
          <p:cNvSpPr/>
          <p:nvPr/>
        </p:nvSpPr>
        <p:spPr>
          <a:xfrm>
            <a:off x="2791344" y="3567829"/>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solidFill>
                  <a:srgbClr val="495455"/>
                </a:solidFill>
                <a:latin typeface="Acumin Pro" panose="020B0504020202020204" pitchFamily="34" charset="77"/>
              </a:rPr>
              <a:t>Your Name</a:t>
            </a:r>
            <a:endParaRPr b="1" dirty="0">
              <a:solidFill>
                <a:srgbClr val="495455"/>
              </a:solidFill>
              <a:latin typeface="Acumin Pro" panose="020B0504020202020204" pitchFamily="34" charset="77"/>
            </a:endParaRPr>
          </a:p>
        </p:txBody>
      </p:sp>
      <p:sp>
        <p:nvSpPr>
          <p:cNvPr id="14" name="Google Shape;759;p112">
            <a:extLst>
              <a:ext uri="{FF2B5EF4-FFF2-40B4-BE49-F238E27FC236}">
                <a16:creationId xmlns:a16="http://schemas.microsoft.com/office/drawing/2014/main" id="{14BF7506-0585-5740-A924-E87298410C4A}"/>
              </a:ext>
            </a:extLst>
          </p:cNvPr>
          <p:cNvSpPr/>
          <p:nvPr/>
        </p:nvSpPr>
        <p:spPr>
          <a:xfrm>
            <a:off x="2732365" y="1612492"/>
            <a:ext cx="1603201" cy="1376502"/>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rgbClr val="495455"/>
                </a:solidFill>
                <a:latin typeface="Acumin Pro" panose="020B0504020202020204" pitchFamily="34" charset="77"/>
              </a:rPr>
              <a:t>Geography</a:t>
            </a:r>
            <a:endParaRPr sz="1500" dirty="0">
              <a:solidFill>
                <a:srgbClr val="495455"/>
              </a:solidFill>
              <a:latin typeface="Acumin Pro" panose="020B0504020202020204" pitchFamily="34" charset="77"/>
            </a:endParaRPr>
          </a:p>
        </p:txBody>
      </p:sp>
      <p:sp>
        <p:nvSpPr>
          <p:cNvPr id="15" name="Google Shape;759;p112">
            <a:extLst>
              <a:ext uri="{FF2B5EF4-FFF2-40B4-BE49-F238E27FC236}">
                <a16:creationId xmlns:a16="http://schemas.microsoft.com/office/drawing/2014/main" id="{513083A0-0603-5E43-9342-454CCA03839E}"/>
              </a:ext>
            </a:extLst>
          </p:cNvPr>
          <p:cNvSpPr/>
          <p:nvPr/>
        </p:nvSpPr>
        <p:spPr>
          <a:xfrm>
            <a:off x="4221984" y="2361372"/>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rgbClr val="495455"/>
                </a:solidFill>
                <a:latin typeface="Acumin Pro" panose="020B0504020202020204" pitchFamily="34" charset="77"/>
              </a:rPr>
              <a:t>Race</a:t>
            </a:r>
          </a:p>
          <a:p>
            <a:pPr marL="0" lvl="0" indent="0" algn="ctr" rtl="0">
              <a:spcBef>
                <a:spcPts val="0"/>
              </a:spcBef>
              <a:spcAft>
                <a:spcPts val="0"/>
              </a:spcAft>
              <a:buNone/>
            </a:pPr>
            <a:r>
              <a:rPr lang="en-US" sz="1500" dirty="0">
                <a:solidFill>
                  <a:srgbClr val="495455"/>
                </a:solidFill>
                <a:latin typeface="Acumin Pro" panose="020B0504020202020204" pitchFamily="34" charset="77"/>
              </a:rPr>
              <a:t>Ethnicity</a:t>
            </a:r>
            <a:endParaRPr sz="1500" dirty="0">
              <a:solidFill>
                <a:srgbClr val="495455"/>
              </a:solidFill>
              <a:latin typeface="Acumin Pro" panose="020B0504020202020204" pitchFamily="34" charset="77"/>
            </a:endParaRPr>
          </a:p>
        </p:txBody>
      </p:sp>
      <p:sp>
        <p:nvSpPr>
          <p:cNvPr id="16" name="Google Shape;759;p112">
            <a:extLst>
              <a:ext uri="{FF2B5EF4-FFF2-40B4-BE49-F238E27FC236}">
                <a16:creationId xmlns:a16="http://schemas.microsoft.com/office/drawing/2014/main" id="{D73015DC-3DE0-F543-8500-2EFE75BF51BB}"/>
              </a:ext>
            </a:extLst>
          </p:cNvPr>
          <p:cNvSpPr/>
          <p:nvPr/>
        </p:nvSpPr>
        <p:spPr>
          <a:xfrm>
            <a:off x="4648911" y="3678904"/>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rgbClr val="495455"/>
                </a:solidFill>
                <a:latin typeface="Acumin Pro" panose="020B0504020202020204" pitchFamily="34" charset="77"/>
              </a:rPr>
              <a:t>Gender</a:t>
            </a:r>
            <a:endParaRPr sz="1500" dirty="0">
              <a:solidFill>
                <a:srgbClr val="495455"/>
              </a:solidFill>
              <a:latin typeface="Acumin Pro" panose="020B0504020202020204" pitchFamily="34" charset="77"/>
            </a:endParaRPr>
          </a:p>
        </p:txBody>
      </p:sp>
      <p:sp>
        <p:nvSpPr>
          <p:cNvPr id="17" name="Google Shape;759;p112">
            <a:extLst>
              <a:ext uri="{FF2B5EF4-FFF2-40B4-BE49-F238E27FC236}">
                <a16:creationId xmlns:a16="http://schemas.microsoft.com/office/drawing/2014/main" id="{8C1557CD-80A2-8042-A7DC-287BEF9410EF}"/>
              </a:ext>
            </a:extLst>
          </p:cNvPr>
          <p:cNvSpPr/>
          <p:nvPr/>
        </p:nvSpPr>
        <p:spPr>
          <a:xfrm>
            <a:off x="4221983" y="4945578"/>
            <a:ext cx="1576623" cy="1353683"/>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rgbClr val="495455"/>
                </a:solidFill>
                <a:latin typeface="Acumin Pro" panose="020B0504020202020204" pitchFamily="34" charset="77"/>
              </a:rPr>
              <a:t>Economic</a:t>
            </a:r>
          </a:p>
          <a:p>
            <a:pPr marL="0" lvl="0" indent="0" algn="ctr" rtl="0">
              <a:spcBef>
                <a:spcPts val="0"/>
              </a:spcBef>
              <a:spcAft>
                <a:spcPts val="0"/>
              </a:spcAft>
              <a:buNone/>
            </a:pPr>
            <a:r>
              <a:rPr lang="en-US" sz="1500" dirty="0">
                <a:solidFill>
                  <a:srgbClr val="495455"/>
                </a:solidFill>
                <a:latin typeface="Acumin Pro" panose="020B0504020202020204" pitchFamily="34" charset="77"/>
              </a:rPr>
              <a:t>Social Class</a:t>
            </a:r>
            <a:endParaRPr sz="1500" dirty="0">
              <a:solidFill>
                <a:srgbClr val="495455"/>
              </a:solidFill>
              <a:latin typeface="Acumin Pro" panose="020B0504020202020204" pitchFamily="34" charset="77"/>
            </a:endParaRPr>
          </a:p>
        </p:txBody>
      </p:sp>
      <p:sp>
        <p:nvSpPr>
          <p:cNvPr id="18" name="Google Shape;759;p112">
            <a:extLst>
              <a:ext uri="{FF2B5EF4-FFF2-40B4-BE49-F238E27FC236}">
                <a16:creationId xmlns:a16="http://schemas.microsoft.com/office/drawing/2014/main" id="{225DE283-ACCE-8241-8AA4-765CBFDA3855}"/>
              </a:ext>
            </a:extLst>
          </p:cNvPr>
          <p:cNvSpPr/>
          <p:nvPr/>
        </p:nvSpPr>
        <p:spPr>
          <a:xfrm>
            <a:off x="2765277" y="5513269"/>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rgbClr val="495455"/>
                </a:solidFill>
                <a:latin typeface="Acumin Pro" panose="020B0504020202020204" pitchFamily="34" charset="77"/>
              </a:rPr>
              <a:t>Physical</a:t>
            </a:r>
          </a:p>
          <a:p>
            <a:pPr marL="0" lvl="0" indent="0" algn="ctr" rtl="0">
              <a:spcBef>
                <a:spcPts val="0"/>
              </a:spcBef>
              <a:spcAft>
                <a:spcPts val="0"/>
              </a:spcAft>
              <a:buNone/>
            </a:pPr>
            <a:r>
              <a:rPr lang="en-US" sz="1500" dirty="0">
                <a:solidFill>
                  <a:srgbClr val="495455"/>
                </a:solidFill>
                <a:latin typeface="Acumin Pro" panose="020B0504020202020204" pitchFamily="34" charset="77"/>
              </a:rPr>
              <a:t>Ability</a:t>
            </a:r>
            <a:endParaRPr sz="1500" dirty="0">
              <a:solidFill>
                <a:srgbClr val="495455"/>
              </a:solidFill>
              <a:latin typeface="Acumin Pro" panose="020B0504020202020204" pitchFamily="34" charset="77"/>
            </a:endParaRPr>
          </a:p>
        </p:txBody>
      </p:sp>
      <p:sp>
        <p:nvSpPr>
          <p:cNvPr id="19" name="Google Shape;759;p112">
            <a:extLst>
              <a:ext uri="{FF2B5EF4-FFF2-40B4-BE49-F238E27FC236}">
                <a16:creationId xmlns:a16="http://schemas.microsoft.com/office/drawing/2014/main" id="{ABE3A254-AE25-7544-8AE5-926F90F7DA83}"/>
              </a:ext>
            </a:extLst>
          </p:cNvPr>
          <p:cNvSpPr/>
          <p:nvPr/>
        </p:nvSpPr>
        <p:spPr>
          <a:xfrm>
            <a:off x="1278090" y="4998049"/>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Myriad Pro" panose="020B0503030403020204" pitchFamily="34" charset="0"/>
              </a:rPr>
              <a:t>_______</a:t>
            </a:r>
            <a:endParaRPr b="1" dirty="0">
              <a:latin typeface="Myriad Pro" panose="020B0503030403020204" pitchFamily="34" charset="0"/>
            </a:endParaRPr>
          </a:p>
        </p:txBody>
      </p:sp>
      <p:sp>
        <p:nvSpPr>
          <p:cNvPr id="20" name="Google Shape;759;p112">
            <a:extLst>
              <a:ext uri="{FF2B5EF4-FFF2-40B4-BE49-F238E27FC236}">
                <a16:creationId xmlns:a16="http://schemas.microsoft.com/office/drawing/2014/main" id="{625105BE-7FDF-0344-B1F4-BFD3962958D8}"/>
              </a:ext>
            </a:extLst>
          </p:cNvPr>
          <p:cNvSpPr/>
          <p:nvPr/>
        </p:nvSpPr>
        <p:spPr>
          <a:xfrm>
            <a:off x="1289395" y="2333674"/>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Myriad Pro" panose="020B0503030403020204" pitchFamily="34" charset="0"/>
              </a:rPr>
              <a:t>_______</a:t>
            </a:r>
            <a:endParaRPr b="1" dirty="0">
              <a:latin typeface="Myriad Pro" panose="020B0503030403020204" pitchFamily="34" charset="0"/>
            </a:endParaRPr>
          </a:p>
        </p:txBody>
      </p:sp>
      <p:sp>
        <p:nvSpPr>
          <p:cNvPr id="21" name="Google Shape;759;p112">
            <a:extLst>
              <a:ext uri="{FF2B5EF4-FFF2-40B4-BE49-F238E27FC236}">
                <a16:creationId xmlns:a16="http://schemas.microsoft.com/office/drawing/2014/main" id="{3A61D660-DA56-2248-B630-389A46123841}"/>
              </a:ext>
            </a:extLst>
          </p:cNvPr>
          <p:cNvSpPr/>
          <p:nvPr/>
        </p:nvSpPr>
        <p:spPr>
          <a:xfrm>
            <a:off x="827517" y="3678904"/>
            <a:ext cx="1455492" cy="124968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Myriad Pro" panose="020B0503030403020204" pitchFamily="34" charset="0"/>
              </a:rPr>
              <a:t>_______</a:t>
            </a:r>
            <a:endParaRPr b="1" dirty="0">
              <a:latin typeface="Myriad Pro" panose="020B0503030403020204" pitchFamily="34" charset="0"/>
            </a:endParaRPr>
          </a:p>
        </p:txBody>
      </p:sp>
    </p:spTree>
    <p:extLst>
      <p:ext uri="{BB962C8B-B14F-4D97-AF65-F5344CB8AC3E}">
        <p14:creationId xmlns:p14="http://schemas.microsoft.com/office/powerpoint/2010/main" val="382409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060477"/>
            <a:ext cx="8485113"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Source of Beliefs Structure: Formative Variables</a:t>
            </a:r>
            <a:endParaRPr lang="en-US" sz="20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2" name="Google Shape;714;p107">
            <a:extLst>
              <a:ext uri="{FF2B5EF4-FFF2-40B4-BE49-F238E27FC236}">
                <a16:creationId xmlns:a16="http://schemas.microsoft.com/office/drawing/2014/main" id="{C44D551F-0F59-4F4E-B534-ECA34473DFE1}"/>
              </a:ext>
            </a:extLst>
          </p:cNvPr>
          <p:cNvSpPr txBox="1">
            <a:spLocks/>
          </p:cNvSpPr>
          <p:nvPr/>
        </p:nvSpPr>
        <p:spPr>
          <a:xfrm>
            <a:off x="6749170" y="2840798"/>
            <a:ext cx="3390294" cy="233356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spcBef>
                <a:spcPts val="320"/>
              </a:spcBef>
              <a:buClr>
                <a:schemeClr val="dk1"/>
              </a:buClr>
              <a:buSzPts val="1600"/>
              <a:buNone/>
            </a:pPr>
            <a:r>
              <a:rPr lang="en-US" sz="2000" dirty="0">
                <a:solidFill>
                  <a:srgbClr val="495455"/>
                </a:solidFill>
                <a:latin typeface="Acumin Pro" panose="020B0504020202020204" pitchFamily="34" charset="77"/>
              </a:rPr>
              <a:t>Step 2: Think about all the environmental or contextual factors that play a role in this aspect of your identity. There are some examples on this slide but you can certainly add others. Now, choose one contextual factor to focus on in Step 3.</a:t>
            </a:r>
          </a:p>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812800" indent="-812800">
              <a:lnSpc>
                <a:spcPct val="80000"/>
              </a:lnSpc>
              <a:spcBef>
                <a:spcPts val="320"/>
              </a:spcBef>
              <a:buClr>
                <a:schemeClr val="lt1"/>
              </a:buClr>
              <a:buSzPts val="1600"/>
              <a:buFont typeface="Arial"/>
              <a:buNone/>
            </a:pPr>
            <a:r>
              <a:rPr lang="en-US" sz="1600" b="1" dirty="0">
                <a:solidFill>
                  <a:schemeClr val="lt1"/>
                </a:solidFill>
                <a:latin typeface="Arial"/>
                <a:ea typeface="Arial"/>
                <a:cs typeface="Arial"/>
                <a:sym typeface="Arial"/>
              </a:rPr>
              <a:t>	 </a:t>
            </a:r>
            <a:endParaRPr lang="en-US" dirty="0"/>
          </a:p>
          <a:p>
            <a:pPr marL="812800" indent="-8128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609600">
              <a:lnSpc>
                <a:spcPct val="80000"/>
              </a:lnSpc>
              <a:spcBef>
                <a:spcPts val="320"/>
              </a:spcBef>
              <a:buClr>
                <a:schemeClr val="dk1"/>
              </a:buClr>
              <a:buSzPts val="1600"/>
              <a:buFont typeface="Arial"/>
              <a:buNone/>
            </a:pPr>
            <a:endParaRPr lang="en-US" sz="1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60960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1879600" lvl="3" indent="-4699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1524000" lvl="2" indent="-565150">
              <a:lnSpc>
                <a:spcPct val="80000"/>
              </a:lnSpc>
              <a:spcBef>
                <a:spcPts val="140"/>
              </a:spcBef>
              <a:buClr>
                <a:schemeClr val="dk1"/>
              </a:buClr>
              <a:buSzPts val="700"/>
              <a:buFont typeface="Arial"/>
              <a:buNone/>
            </a:pPr>
            <a:endParaRPr lang="en-US" sz="7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dk1"/>
              </a:buClr>
              <a:buSzPts val="600"/>
              <a:buFont typeface="Arial"/>
              <a:buNone/>
            </a:pPr>
            <a:endParaRPr lang="en-US" sz="600" b="1" dirty="0">
              <a:solidFill>
                <a:schemeClr val="lt1"/>
              </a:solidFill>
              <a:latin typeface="Arial"/>
              <a:ea typeface="Arial"/>
              <a:cs typeface="Arial"/>
              <a:sym typeface="Arial"/>
            </a:endParaRPr>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812800" indent="-812800">
              <a:lnSpc>
                <a:spcPct val="80000"/>
              </a:lnSpc>
              <a:spcBef>
                <a:spcPts val="120"/>
              </a:spcBef>
              <a:buClr>
                <a:schemeClr val="lt1"/>
              </a:buClr>
              <a:buSzPts val="600"/>
              <a:buFont typeface="Arial"/>
              <a:buNone/>
            </a:pPr>
            <a:r>
              <a:rPr lang="en-US" sz="600" b="1" dirty="0">
                <a:solidFill>
                  <a:schemeClr val="lt1"/>
                </a:solidFill>
                <a:latin typeface="Arial"/>
                <a:ea typeface="Arial"/>
                <a:cs typeface="Arial"/>
                <a:sym typeface="Arial"/>
              </a:rPr>
              <a:t>	</a:t>
            </a:r>
            <a:endParaRPr lang="en-US" dirty="0"/>
          </a:p>
          <a:p>
            <a:pPr marL="1524000" lvl="2" indent="-609600">
              <a:lnSpc>
                <a:spcPct val="80000"/>
              </a:lnSpc>
              <a:spcBef>
                <a:spcPts val="200"/>
              </a:spcBef>
              <a:buClr>
                <a:schemeClr val="dk1"/>
              </a:buClr>
              <a:buSzPts val="1000"/>
              <a:buFont typeface="Arial"/>
              <a:buNone/>
            </a:pPr>
            <a:endParaRPr lang="en-US" sz="1000" i="1" dirty="0">
              <a:solidFill>
                <a:schemeClr val="lt1"/>
              </a:solidFill>
              <a:latin typeface="Arial"/>
              <a:ea typeface="Arial"/>
              <a:cs typeface="Arial"/>
              <a:sym typeface="Arial"/>
            </a:endParaRPr>
          </a:p>
        </p:txBody>
      </p:sp>
      <p:grpSp>
        <p:nvGrpSpPr>
          <p:cNvPr id="23" name="Group 22">
            <a:extLst>
              <a:ext uri="{FF2B5EF4-FFF2-40B4-BE49-F238E27FC236}">
                <a16:creationId xmlns:a16="http://schemas.microsoft.com/office/drawing/2014/main" id="{47420F59-1094-F342-9696-BFE8944E27AB}"/>
              </a:ext>
            </a:extLst>
          </p:cNvPr>
          <p:cNvGrpSpPr/>
          <p:nvPr/>
        </p:nvGrpSpPr>
        <p:grpSpPr>
          <a:xfrm>
            <a:off x="699841" y="1812600"/>
            <a:ext cx="5536573" cy="4846585"/>
            <a:chOff x="983750" y="1234175"/>
            <a:chExt cx="5000016" cy="5449550"/>
          </a:xfrm>
        </p:grpSpPr>
        <p:sp>
          <p:nvSpPr>
            <p:cNvPr id="24" name="Google Shape;759;p112">
              <a:extLst>
                <a:ext uri="{FF2B5EF4-FFF2-40B4-BE49-F238E27FC236}">
                  <a16:creationId xmlns:a16="http://schemas.microsoft.com/office/drawing/2014/main" id="{2CCB3D83-0838-1446-B85C-7CA33B038D75}"/>
                </a:ext>
              </a:extLst>
            </p:cNvPr>
            <p:cNvSpPr/>
            <p:nvPr/>
          </p:nvSpPr>
          <p:spPr>
            <a:xfrm>
              <a:off x="2853094" y="3355256"/>
              <a:ext cx="1393290" cy="1132427"/>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Gender</a:t>
              </a:r>
              <a:endParaRPr dirty="0">
                <a:solidFill>
                  <a:srgbClr val="495455"/>
                </a:solidFill>
                <a:latin typeface="Acumin Pro" panose="020B0504020202020204" pitchFamily="34" charset="77"/>
              </a:endParaRPr>
            </a:p>
          </p:txBody>
        </p:sp>
        <p:sp>
          <p:nvSpPr>
            <p:cNvPr id="25" name="Google Shape;760;p112">
              <a:extLst>
                <a:ext uri="{FF2B5EF4-FFF2-40B4-BE49-F238E27FC236}">
                  <a16:creationId xmlns:a16="http://schemas.microsoft.com/office/drawing/2014/main" id="{B1DCE32F-2A4B-8E46-AE6C-9A3013DA929F}"/>
                </a:ext>
              </a:extLst>
            </p:cNvPr>
            <p:cNvSpPr/>
            <p:nvPr/>
          </p:nvSpPr>
          <p:spPr>
            <a:xfrm>
              <a:off x="1002100" y="2002964"/>
              <a:ext cx="1528535" cy="140370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Family</a:t>
              </a:r>
              <a:endParaRPr dirty="0">
                <a:solidFill>
                  <a:srgbClr val="495455"/>
                </a:solidFill>
                <a:latin typeface="Acumin Pro" panose="020B0504020202020204" pitchFamily="34" charset="77"/>
              </a:endParaRPr>
            </a:p>
          </p:txBody>
        </p:sp>
        <p:sp>
          <p:nvSpPr>
            <p:cNvPr id="26" name="Google Shape;761;p112">
              <a:extLst>
                <a:ext uri="{FF2B5EF4-FFF2-40B4-BE49-F238E27FC236}">
                  <a16:creationId xmlns:a16="http://schemas.microsoft.com/office/drawing/2014/main" id="{DB3A5BF5-1CE6-AA41-8AD1-A7A65A1D1AFD}"/>
                </a:ext>
              </a:extLst>
            </p:cNvPr>
            <p:cNvSpPr/>
            <p:nvPr/>
          </p:nvSpPr>
          <p:spPr>
            <a:xfrm>
              <a:off x="2582452" y="1234175"/>
              <a:ext cx="1864335" cy="1403700"/>
            </a:xfrm>
            <a:prstGeom prst="ellipse">
              <a:avLst/>
            </a:prstGeom>
            <a:solidFill>
              <a:schemeClr val="bg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Education</a:t>
              </a:r>
              <a:endParaRPr dirty="0">
                <a:solidFill>
                  <a:srgbClr val="495455"/>
                </a:solidFill>
                <a:latin typeface="Acumin Pro" panose="020B0504020202020204" pitchFamily="34" charset="77"/>
              </a:endParaRPr>
            </a:p>
          </p:txBody>
        </p:sp>
        <p:sp>
          <p:nvSpPr>
            <p:cNvPr id="27" name="Google Shape;762;p112">
              <a:extLst>
                <a:ext uri="{FF2B5EF4-FFF2-40B4-BE49-F238E27FC236}">
                  <a16:creationId xmlns:a16="http://schemas.microsoft.com/office/drawing/2014/main" id="{68E5823F-B1A6-1E42-96A9-96C18FF4B55F}"/>
                </a:ext>
              </a:extLst>
            </p:cNvPr>
            <p:cNvSpPr/>
            <p:nvPr/>
          </p:nvSpPr>
          <p:spPr>
            <a:xfrm>
              <a:off x="983750" y="4091501"/>
              <a:ext cx="1528535" cy="140370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Friends</a:t>
              </a:r>
              <a:endParaRPr dirty="0">
                <a:solidFill>
                  <a:srgbClr val="495455"/>
                </a:solidFill>
                <a:latin typeface="Acumin Pro" panose="020B0504020202020204" pitchFamily="34" charset="77"/>
              </a:endParaRPr>
            </a:p>
          </p:txBody>
        </p:sp>
        <p:sp>
          <p:nvSpPr>
            <p:cNvPr id="28" name="Google Shape;763;p112">
              <a:extLst>
                <a:ext uri="{FF2B5EF4-FFF2-40B4-BE49-F238E27FC236}">
                  <a16:creationId xmlns:a16="http://schemas.microsoft.com/office/drawing/2014/main" id="{0CCBBA4C-D3E1-754E-A776-515AD33CBBAC}"/>
                </a:ext>
              </a:extLst>
            </p:cNvPr>
            <p:cNvSpPr/>
            <p:nvPr/>
          </p:nvSpPr>
          <p:spPr>
            <a:xfrm>
              <a:off x="2714175" y="5280025"/>
              <a:ext cx="1528535" cy="140370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Travel</a:t>
              </a:r>
              <a:endParaRPr dirty="0">
                <a:solidFill>
                  <a:srgbClr val="495455"/>
                </a:solidFill>
                <a:latin typeface="Acumin Pro" panose="020B0504020202020204" pitchFamily="34" charset="77"/>
              </a:endParaRPr>
            </a:p>
          </p:txBody>
        </p:sp>
        <p:sp>
          <p:nvSpPr>
            <p:cNvPr id="29" name="Google Shape;764;p112">
              <a:extLst>
                <a:ext uri="{FF2B5EF4-FFF2-40B4-BE49-F238E27FC236}">
                  <a16:creationId xmlns:a16="http://schemas.microsoft.com/office/drawing/2014/main" id="{C18F3D02-49E7-FD48-8FB6-88BF6B4DC867}"/>
                </a:ext>
              </a:extLst>
            </p:cNvPr>
            <p:cNvSpPr/>
            <p:nvPr/>
          </p:nvSpPr>
          <p:spPr>
            <a:xfrm>
              <a:off x="4325075" y="2092376"/>
              <a:ext cx="1528535" cy="140370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Media</a:t>
              </a:r>
              <a:endParaRPr dirty="0">
                <a:solidFill>
                  <a:srgbClr val="495455"/>
                </a:solidFill>
                <a:latin typeface="Acumin Pro" panose="020B0504020202020204" pitchFamily="34" charset="77"/>
              </a:endParaRPr>
            </a:p>
          </p:txBody>
        </p:sp>
        <p:sp>
          <p:nvSpPr>
            <p:cNvPr id="30" name="Google Shape;765;p112">
              <a:extLst>
                <a:ext uri="{FF2B5EF4-FFF2-40B4-BE49-F238E27FC236}">
                  <a16:creationId xmlns:a16="http://schemas.microsoft.com/office/drawing/2014/main" id="{D7A385A0-551A-E04D-B189-638D19D58F69}"/>
                </a:ext>
              </a:extLst>
            </p:cNvPr>
            <p:cNvSpPr/>
            <p:nvPr/>
          </p:nvSpPr>
          <p:spPr>
            <a:xfrm>
              <a:off x="4325076" y="4131000"/>
              <a:ext cx="1658690" cy="1403700"/>
            </a:xfrm>
            <a:prstGeom prst="ellipse">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495455"/>
                  </a:solidFill>
                  <a:latin typeface="Acumin Pro" panose="020B0504020202020204" pitchFamily="34" charset="77"/>
                </a:rPr>
                <a:t>Workplace</a:t>
              </a:r>
              <a:endParaRPr dirty="0">
                <a:solidFill>
                  <a:srgbClr val="495455"/>
                </a:solidFill>
                <a:latin typeface="Acumin Pro" panose="020B0504020202020204" pitchFamily="34" charset="77"/>
              </a:endParaRPr>
            </a:p>
          </p:txBody>
        </p:sp>
      </p:grpSp>
    </p:spTree>
    <p:extLst>
      <p:ext uri="{BB962C8B-B14F-4D97-AF65-F5344CB8AC3E}">
        <p14:creationId xmlns:p14="http://schemas.microsoft.com/office/powerpoint/2010/main" val="1472470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804</Words>
  <Application>Microsoft Macintosh PowerPoint</Application>
  <PresentationFormat>Widescreen</PresentationFormat>
  <Paragraphs>150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17</cp:revision>
  <dcterms:created xsi:type="dcterms:W3CDTF">2018-08-27T14:09:00Z</dcterms:created>
  <dcterms:modified xsi:type="dcterms:W3CDTF">2020-10-20T14:23:43Z</dcterms:modified>
</cp:coreProperties>
</file>